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5"/>
  </p:sldMasterIdLst>
  <p:notesMasterIdLst>
    <p:notesMasterId r:id="rId16"/>
  </p:notesMasterIdLst>
  <p:sldIdLst>
    <p:sldId id="278" r:id="rId6"/>
    <p:sldId id="283" r:id="rId7"/>
    <p:sldId id="295" r:id="rId8"/>
    <p:sldId id="300" r:id="rId9"/>
    <p:sldId id="296" r:id="rId10"/>
    <p:sldId id="291" r:id="rId11"/>
    <p:sldId id="299" r:id="rId12"/>
    <p:sldId id="301" r:id="rId13"/>
    <p:sldId id="302" r:id="rId14"/>
    <p:sldId id="284" r:id="rId15"/>
  </p:sldIdLst>
  <p:sldSz cx="13004800" cy="9753600"/>
  <p:notesSz cx="6858000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учар Алёна" initials="ЛА" lastIdx="1" clrIdx="0">
    <p:extLst>
      <p:ext uri="{19B8F6BF-5375-455C-9EA6-DF929625EA0E}">
        <p15:presenceInfo xmlns:p15="http://schemas.microsoft.com/office/powerpoint/2012/main" userId="Лучар Алёна" providerId="None"/>
      </p:ext>
    </p:extLst>
  </p:cmAuthor>
  <p:cmAuthor id="2" name="Windows User" initials="WU" lastIdx="6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C7A6D"/>
    <a:srgbClr val="1E1E8C"/>
    <a:srgbClr val="F05000"/>
    <a:srgbClr val="534DCF"/>
    <a:srgbClr val="A5A2E6"/>
    <a:srgbClr val="009900"/>
    <a:srgbClr val="FFEDE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01" autoAdjust="0"/>
  </p:normalViewPr>
  <p:slideViewPr>
    <p:cSldViewPr snapToGrid="0">
      <p:cViewPr varScale="1">
        <p:scale>
          <a:sx n="82" d="100"/>
          <a:sy n="82" d="100"/>
        </p:scale>
        <p:origin x="14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1" y="4689515"/>
            <a:ext cx="5029200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926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86740" y="3295230"/>
            <a:ext cx="4475604" cy="316314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1E1E8C"/>
                </a:solidFill>
              </a:defRPr>
            </a:lvl1pPr>
            <a:lvl2pPr>
              <a:defRPr sz="2200">
                <a:solidFill>
                  <a:srgbClr val="1E1E8C"/>
                </a:solidFill>
              </a:defRPr>
            </a:lvl2pPr>
            <a:lvl3pPr>
              <a:defRPr sz="2200">
                <a:solidFill>
                  <a:srgbClr val="1E1E8C"/>
                </a:solidFill>
              </a:defRPr>
            </a:lvl3pPr>
            <a:lvl4pPr>
              <a:defRPr sz="2200">
                <a:solidFill>
                  <a:srgbClr val="1E1E8C"/>
                </a:solidFill>
              </a:defRPr>
            </a:lvl4pPr>
            <a:lvl5pPr>
              <a:defRPr sz="2200">
                <a:solidFill>
                  <a:srgbClr val="1E1E8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7686740" y="487486"/>
            <a:ext cx="4750283" cy="2228303"/>
          </a:xfrm>
          <a:prstGeom prst="rect">
            <a:avLst/>
          </a:prstGeom>
        </p:spPr>
        <p:txBody>
          <a:bodyPr anchor="t"/>
          <a:lstStyle>
            <a:lvl1pPr>
              <a:defRPr sz="3400"/>
            </a:lvl1pPr>
          </a:lstStyle>
          <a:p>
            <a:r>
              <a:t>Title Text</a:t>
            </a:r>
          </a:p>
        </p:txBody>
      </p:sp>
      <p:pic>
        <p:nvPicPr>
          <p:cNvPr id="15" name="4Asset 3@3x.png" descr="4Asset 3@3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6740" y="8391224"/>
            <a:ext cx="2569667" cy="790173"/>
          </a:xfrm>
          <a:prstGeom prst="rect">
            <a:avLst/>
          </a:prstGeom>
          <a:ln w="3175">
            <a:miter lim="400000"/>
          </a:ln>
        </p:spPr>
      </p:pic>
      <p:sp>
        <p:nvSpPr>
          <p:cNvPr id="16" name="psbank.ru">
            <a:hlinkClick r:id="rId3"/>
          </p:cNvPr>
          <p:cNvSpPr txBox="1"/>
          <p:nvPr/>
        </p:nvSpPr>
        <p:spPr>
          <a:xfrm>
            <a:off x="11217452" y="8786554"/>
            <a:ext cx="1249250" cy="3371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7915" tIns="47915" rIns="47915" bIns="47915" anchor="ctr">
            <a:spAutoFit/>
          </a:bodyPr>
          <a:lstStyle>
            <a:lvl1pPr algn="r">
              <a:defRPr sz="1600">
                <a:solidFill>
                  <a:srgbClr val="1E1E8C"/>
                </a:solidFill>
              </a:defRPr>
            </a:lvl1pPr>
          </a:lstStyle>
          <a:p>
            <a:r>
              <a:t>psbank.ru</a:t>
            </a:r>
          </a:p>
        </p:txBody>
      </p:sp>
      <p:pic>
        <p:nvPicPr>
          <p:cNvPr id="17" name="4Artboard 3@2x.png" descr="4Artboard 3@2x.png"/>
          <p:cNvPicPr>
            <a:picLocks noChangeAspect="1"/>
          </p:cNvPicPr>
          <p:nvPr/>
        </p:nvPicPr>
        <p:blipFill rotWithShape="1">
          <a:blip r:embed="rId4">
            <a:extLst/>
          </a:blip>
          <a:srcRect l="27687" t="114" r="533" b="1916"/>
          <a:stretch/>
        </p:blipFill>
        <p:spPr>
          <a:xfrm>
            <a:off x="1" y="0"/>
            <a:ext cx="7182698" cy="9766832"/>
          </a:xfrm>
          <a:prstGeom prst="rect">
            <a:avLst/>
          </a:prstGeom>
          <a:ln w="3175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8053" y="9045410"/>
            <a:ext cx="302305" cy="286331"/>
          </a:xfrm>
          <a:prstGeom prst="rect">
            <a:avLst/>
          </a:prstGeom>
        </p:spPr>
        <p:txBody>
          <a:bodyPr wrap="none" anchor="t"/>
          <a:lstStyle>
            <a:lvl1pPr algn="ct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for media cli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idx="13"/>
          </p:nvPr>
        </p:nvSpPr>
        <p:spPr>
          <a:xfrm>
            <a:off x="1" y="2791"/>
            <a:ext cx="7262170" cy="97480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" name="Rectangle"/>
          <p:cNvSpPr/>
          <p:nvPr/>
        </p:nvSpPr>
        <p:spPr>
          <a:xfrm>
            <a:off x="7161134" y="7783461"/>
            <a:ext cx="5867807" cy="198163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47836" tIns="47836" rIns="47836" bIns="47836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757"/>
          </a:p>
        </p:txBody>
      </p:sp>
      <p:sp>
        <p:nvSpPr>
          <p:cNvPr id="109" name="Rectangle"/>
          <p:cNvSpPr/>
          <p:nvPr/>
        </p:nvSpPr>
        <p:spPr>
          <a:xfrm>
            <a:off x="7161134" y="-34019"/>
            <a:ext cx="5867807" cy="7831606"/>
          </a:xfrm>
          <a:prstGeom prst="rect">
            <a:avLst/>
          </a:prstGeom>
          <a:solidFill>
            <a:srgbClr val="1E1E8C"/>
          </a:solidFill>
          <a:ln w="3175">
            <a:miter lim="400000"/>
          </a:ln>
        </p:spPr>
        <p:txBody>
          <a:bodyPr lIns="47836" tIns="47836" rIns="47836" bIns="47836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757"/>
          </a:p>
        </p:txBody>
      </p:sp>
      <p:pic>
        <p:nvPicPr>
          <p:cNvPr id="110" name="4Asset 3@3x.png" descr="4Asset 3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41" y="8355641"/>
            <a:ext cx="2569667" cy="837270"/>
          </a:xfrm>
          <a:prstGeom prst="rect">
            <a:avLst/>
          </a:prstGeom>
          <a:ln w="3175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7686740" y="555092"/>
            <a:ext cx="4750282" cy="2361116"/>
          </a:xfrm>
          <a:prstGeom prst="rect">
            <a:avLst/>
          </a:prstGeom>
        </p:spPr>
        <p:txBody>
          <a:bodyPr anchor="t"/>
          <a:lstStyle>
            <a:lvl1pPr>
              <a:defRPr sz="6070">
                <a:solidFill>
                  <a:srgbClr val="F05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psbank.ru">
            <a:hlinkClick r:id="rId3"/>
          </p:cNvPr>
          <p:cNvSpPr txBox="1"/>
          <p:nvPr/>
        </p:nvSpPr>
        <p:spPr>
          <a:xfrm>
            <a:off x="11301794" y="8781958"/>
            <a:ext cx="1245960" cy="342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7836" tIns="47836" rIns="47836" bIns="47836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597"/>
              <a:t>psbank.ru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86742" y="2840541"/>
            <a:ext cx="4475604" cy="3351672"/>
          </a:xfrm>
          <a:prstGeom prst="rect">
            <a:avLst/>
          </a:prstGeom>
        </p:spPr>
        <p:txBody>
          <a:bodyPr/>
          <a:lstStyle>
            <a:lvl1pPr>
              <a:defRPr sz="2237" b="1">
                <a:solidFill>
                  <a:srgbClr val="FFFFFF"/>
                </a:solidFill>
              </a:defRPr>
            </a:lvl1pPr>
            <a:lvl2pPr>
              <a:defRPr sz="2237" b="1">
                <a:solidFill>
                  <a:srgbClr val="FFFFFF"/>
                </a:solidFill>
              </a:defRPr>
            </a:lvl2pPr>
            <a:lvl3pPr>
              <a:defRPr sz="2237" b="1">
                <a:solidFill>
                  <a:srgbClr val="FFFFFF"/>
                </a:solidFill>
              </a:defRPr>
            </a:lvl3pPr>
            <a:lvl4pPr>
              <a:defRPr sz="2237" b="1">
                <a:solidFill>
                  <a:srgbClr val="FFFFFF"/>
                </a:solidFill>
              </a:defRPr>
            </a:lvl4pPr>
            <a:lvl5pPr>
              <a:defRPr sz="2237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637" y="9293871"/>
            <a:ext cx="297142" cy="293423"/>
          </a:xfrm>
          <a:prstGeom prst="rect">
            <a:avLst/>
          </a:prstGeom>
        </p:spPr>
        <p:txBody>
          <a:bodyPr wrap="none" anchor="t"/>
          <a:lstStyle>
            <a:lvl1pPr algn="ctr">
              <a:defRPr sz="1278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7440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Asset 3@3x.png" descr="4Asset 3@3x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55275" y="382215"/>
            <a:ext cx="1324639" cy="407327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71385" y="1268195"/>
            <a:ext cx="5617943" cy="71992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7915" tIns="47915" rIns="47915" bIns="47915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71385" y="234578"/>
            <a:ext cx="9653624" cy="708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7915" tIns="47915" rIns="47915" bIns="4791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Line"/>
          <p:cNvSpPr/>
          <p:nvPr/>
        </p:nvSpPr>
        <p:spPr>
          <a:xfrm>
            <a:off x="522185" y="945371"/>
            <a:ext cx="11960431" cy="1"/>
          </a:xfrm>
          <a:prstGeom prst="line">
            <a:avLst/>
          </a:prstGeom>
          <a:ln>
            <a:solidFill>
              <a:srgbClr val="929292"/>
            </a:solidFill>
            <a:miter lim="400000"/>
          </a:ln>
        </p:spPr>
        <p:txBody>
          <a:bodyPr lIns="47915" tIns="47915" rIns="47915" bIns="47915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9264" y="9099632"/>
            <a:ext cx="524941" cy="248231"/>
          </a:xfrm>
          <a:prstGeom prst="rect">
            <a:avLst/>
          </a:prstGeom>
          <a:ln w="3175">
            <a:miter lim="400000"/>
          </a:ln>
        </p:spPr>
        <p:txBody>
          <a:bodyPr lIns="47915" tIns="47915" rIns="47915" bIns="47915" anchor="ctr">
            <a:spAutoFit/>
          </a:bodyPr>
          <a:lstStyle>
            <a:lvl1pPr algn="r">
              <a:defRPr sz="10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med"/>
  <p:hf hdr="0" ftr="0" dt="0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355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711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066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422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ame@psbank.ru" TargetMode="External"/><Relationship Id="rId4" Type="http://schemas.openxmlformats.org/officeDocument/2006/relationships/hyperlink" Target="https://www.psban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первого уровня. Название презентации в одну или несколько строк"/>
          <p:cNvSpPr txBox="1">
            <a:spLocks noGrp="1"/>
          </p:cNvSpPr>
          <p:nvPr>
            <p:ph type="ctrTitle"/>
          </p:nvPr>
        </p:nvSpPr>
        <p:spPr>
          <a:xfrm>
            <a:off x="7271430" y="5113443"/>
            <a:ext cx="5733370" cy="2498640"/>
          </a:xfrm>
          <a:prstGeom prst="rect">
            <a:avLst/>
          </a:prstGeom>
        </p:spPr>
        <p:txBody>
          <a:bodyPr>
            <a:noAutofit/>
          </a:bodyPr>
          <a:lstStyle>
            <a:lvl1pPr defTabSz="519937">
              <a:defRPr sz="3026"/>
            </a:lvl1pPr>
          </a:lstStyle>
          <a:p>
            <a:pPr algn="ctr" fontAlgn="base"/>
            <a:r>
              <a:rPr lang="ru-RU" sz="3000" dirty="0" smtClean="0"/>
              <a:t>БАНК ДЛЯ БИЗНЕСА</a:t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>Антикризисные меры поддержки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471222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20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"/>
          <p:cNvSpPr/>
          <p:nvPr/>
        </p:nvSpPr>
        <p:spPr>
          <a:xfrm>
            <a:off x="7160053" y="7615459"/>
            <a:ext cx="5858176" cy="186709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47836" tIns="47836" rIns="47836" bIns="47836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757"/>
          </a:p>
        </p:txBody>
      </p:sp>
      <p:sp>
        <p:nvSpPr>
          <p:cNvPr id="6" name="Rectangle"/>
          <p:cNvSpPr/>
          <p:nvPr/>
        </p:nvSpPr>
        <p:spPr>
          <a:xfrm>
            <a:off x="7160053" y="249821"/>
            <a:ext cx="5858176" cy="7378948"/>
          </a:xfrm>
          <a:prstGeom prst="rect">
            <a:avLst/>
          </a:prstGeom>
          <a:solidFill>
            <a:srgbClr val="1E1E8C"/>
          </a:solidFill>
          <a:ln w="3175">
            <a:miter lim="400000"/>
          </a:ln>
        </p:spPr>
        <p:txBody>
          <a:bodyPr lIns="47836" tIns="47836" rIns="47836" bIns="47836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757"/>
          </a:p>
        </p:txBody>
      </p:sp>
      <p:pic>
        <p:nvPicPr>
          <p:cNvPr id="7" name="4Asset 3@3x.png" descr="4Asset 3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797" y="8154568"/>
            <a:ext cx="2565450" cy="788876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Спасибо!"/>
          <p:cNvSpPr txBox="1">
            <a:spLocks/>
          </p:cNvSpPr>
          <p:nvPr/>
        </p:nvSpPr>
        <p:spPr>
          <a:xfrm>
            <a:off x="7423259" y="334752"/>
            <a:ext cx="4742486" cy="2224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836" tIns="47836" rIns="47836" bIns="47836" anchor="t">
            <a:normAutofit/>
          </a:bodyPr>
          <a:lstStyle>
            <a:lvl1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0" u="none" strike="noStrike" cap="none" spc="0" baseline="0">
                <a:ln>
                  <a:noFill/>
                </a:ln>
                <a:solidFill>
                  <a:srgbClr val="F05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68917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hangingPunct="1"/>
            <a:r>
              <a:rPr lang="ru-RU" sz="4473" dirty="0"/>
              <a:t>Спасибо!</a:t>
            </a:r>
          </a:p>
        </p:txBody>
      </p:sp>
      <p:sp>
        <p:nvSpPr>
          <p:cNvPr id="9" name="psbank.ru">
            <a:hlinkClick r:id="rId4"/>
          </p:cNvPr>
          <p:cNvSpPr txBox="1"/>
          <p:nvPr/>
        </p:nvSpPr>
        <p:spPr>
          <a:xfrm>
            <a:off x="11291873" y="8546349"/>
            <a:ext cx="1245960" cy="342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7836" tIns="47836" rIns="47836" bIns="47836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597"/>
              <a:t>psbank.ru</a:t>
            </a:r>
          </a:p>
        </p:txBody>
      </p:sp>
      <p:sp>
        <p:nvSpPr>
          <p:cNvPr id="10" name="Фамилия  Имя Отчество…"/>
          <p:cNvSpPr txBox="1">
            <a:spLocks/>
          </p:cNvSpPr>
          <p:nvPr/>
        </p:nvSpPr>
        <p:spPr>
          <a:xfrm>
            <a:off x="7525652" y="1943543"/>
            <a:ext cx="4468258" cy="35066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836" tIns="47836" rIns="47836" bIns="47836">
            <a:normAutofit lnSpcReduction="10000"/>
          </a:bodyPr>
          <a:lstStyle>
            <a:lvl1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35560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71120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106680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142240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hangingPunct="1"/>
            <a:r>
              <a:rPr lang="ru-RU" sz="1600" dirty="0" smtClean="0"/>
              <a:t>Андрианова Елена </a:t>
            </a:r>
            <a:r>
              <a:rPr lang="ru-RU" sz="1600" dirty="0" err="1" smtClean="0"/>
              <a:t>Никоновна</a:t>
            </a:r>
            <a:r>
              <a:rPr lang="ru-RU" sz="1600" dirty="0" smtClean="0"/>
              <a:t> </a:t>
            </a:r>
          </a:p>
          <a:p>
            <a:pPr hangingPunct="1"/>
            <a:r>
              <a:rPr lang="ru-RU" sz="1600" dirty="0" smtClean="0"/>
              <a:t>Управляющий ДО «Дмитровский»</a:t>
            </a:r>
            <a:endParaRPr lang="en-US" sz="1600" dirty="0" smtClean="0"/>
          </a:p>
          <a:p>
            <a:pPr hangingPunct="1"/>
            <a:endParaRPr lang="ru-RU" sz="1600" dirty="0" smtClean="0"/>
          </a:p>
          <a:p>
            <a:pPr hangingPunct="1"/>
            <a:r>
              <a:rPr lang="ru-RU" sz="1600" dirty="0" smtClean="0"/>
              <a:t>+7 (916)623-71-27</a:t>
            </a:r>
          </a:p>
          <a:p>
            <a:pPr hangingPunct="1"/>
            <a:r>
              <a:rPr lang="en-US" sz="1600" dirty="0" smtClean="0"/>
              <a:t>andrianovaen1@</a:t>
            </a:r>
            <a:r>
              <a:rPr lang="en-US" sz="1600" dirty="0"/>
              <a:t>psbank.ru</a:t>
            </a:r>
            <a:endParaRPr lang="ru-RU" sz="1600" dirty="0"/>
          </a:p>
          <a:p>
            <a:pPr hangingPunct="1"/>
            <a:endParaRPr lang="ru-RU" sz="1600" dirty="0"/>
          </a:p>
          <a:p>
            <a:pPr hangingPunct="1"/>
            <a:r>
              <a:rPr lang="ru-RU" sz="1600" dirty="0" err="1" smtClean="0"/>
              <a:t>Низамова</a:t>
            </a:r>
            <a:r>
              <a:rPr lang="ru-RU" sz="1600" dirty="0" smtClean="0"/>
              <a:t> Ирина</a:t>
            </a:r>
            <a:endParaRPr lang="ru-RU" sz="1600" dirty="0"/>
          </a:p>
          <a:p>
            <a:pPr hangingPunct="1"/>
            <a:r>
              <a:rPr lang="ru-RU" sz="1600" dirty="0"/>
              <a:t>Руководитель </a:t>
            </a:r>
            <a:r>
              <a:rPr lang="ru-RU" sz="1600" dirty="0" smtClean="0"/>
              <a:t>группы малого и среднего бизнеса</a:t>
            </a:r>
            <a:endParaRPr lang="en-US" sz="1600" dirty="0" smtClean="0"/>
          </a:p>
          <a:p>
            <a:pPr hangingPunct="1"/>
            <a:endParaRPr lang="ru-RU" sz="1600" dirty="0"/>
          </a:p>
          <a:p>
            <a:pPr hangingPunct="1"/>
            <a:r>
              <a:rPr lang="ru-RU" sz="1600" dirty="0" smtClean="0"/>
              <a:t>+</a:t>
            </a:r>
            <a:r>
              <a:rPr lang="ru-RU" sz="1600" dirty="0"/>
              <a:t>7 (</a:t>
            </a:r>
            <a:r>
              <a:rPr lang="ru-RU" sz="1600" dirty="0" smtClean="0"/>
              <a:t>909) 923-16-22</a:t>
            </a:r>
            <a:endParaRPr lang="ru-RU" sz="1600" dirty="0"/>
          </a:p>
          <a:p>
            <a:pPr hangingPunct="1"/>
            <a:r>
              <a:rPr lang="ru-RU" sz="1600" dirty="0"/>
              <a:t>+7 (495) 777-10-20 </a:t>
            </a:r>
          </a:p>
          <a:p>
            <a:pPr hangingPunct="1"/>
            <a:r>
              <a:rPr lang="ru-RU" sz="1600" dirty="0"/>
              <a:t>(доб. (81) </a:t>
            </a:r>
            <a:r>
              <a:rPr lang="ru-RU" sz="1600" dirty="0" smtClean="0"/>
              <a:t>7293)</a:t>
            </a:r>
          </a:p>
          <a:p>
            <a:pPr hangingPunct="1"/>
            <a:r>
              <a:rPr lang="en-US" sz="1600" dirty="0" smtClean="0"/>
              <a:t>nizamovaia@psbank.ru</a:t>
            </a:r>
            <a:endParaRPr lang="ru-RU" sz="1600" dirty="0" smtClean="0"/>
          </a:p>
          <a:p>
            <a:pPr hangingPunct="1"/>
            <a:endParaRPr lang="ru-RU" sz="1600" dirty="0"/>
          </a:p>
          <a:p>
            <a:pPr hangingPunct="1"/>
            <a:endParaRPr lang="ru-RU" sz="1600" dirty="0">
              <a:solidFill>
                <a:schemeClr val="bg1"/>
              </a:solidFill>
              <a:hlinkClick r:id="rId5"/>
            </a:endParaRPr>
          </a:p>
        </p:txBody>
      </p:sp>
      <p:sp>
        <p:nvSpPr>
          <p:cNvPr id="11" name="Rectangle"/>
          <p:cNvSpPr/>
          <p:nvPr/>
        </p:nvSpPr>
        <p:spPr>
          <a:xfrm>
            <a:off x="7525652" y="1275286"/>
            <a:ext cx="3522717" cy="668256"/>
          </a:xfrm>
          <a:prstGeom prst="rect">
            <a:avLst/>
          </a:prstGeom>
          <a:solidFill>
            <a:srgbClr val="1E1E8C"/>
          </a:solidFill>
          <a:ln w="3175">
            <a:miter lim="400000"/>
          </a:ln>
        </p:spPr>
        <p:txBody>
          <a:bodyPr lIns="38269" tIns="38269" rIns="38269" bIns="38269" anchor="ctr"/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rPr lang="ru-RU" sz="1757" dirty="0"/>
              <a:t>Для любых целей, </a:t>
            </a:r>
            <a:br>
              <a:rPr lang="ru-RU" sz="1757" dirty="0"/>
            </a:br>
            <a:r>
              <a:rPr lang="ru-RU" sz="1757" dirty="0"/>
              <a:t>одно решение – ПСБ.</a:t>
            </a:r>
            <a:endParaRPr sz="1757" dirty="0"/>
          </a:p>
        </p:txBody>
      </p:sp>
      <p:sp>
        <p:nvSpPr>
          <p:cNvPr id="15" name="psbank.ru">
            <a:hlinkClick r:id="rId4"/>
          </p:cNvPr>
          <p:cNvSpPr txBox="1"/>
          <p:nvPr/>
        </p:nvSpPr>
        <p:spPr>
          <a:xfrm>
            <a:off x="7339043" y="5780073"/>
            <a:ext cx="959022" cy="2809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7836" tIns="47836" rIns="47836" bIns="47836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198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psbank.ru</a:t>
            </a:r>
          </a:p>
        </p:txBody>
      </p:sp>
      <p:sp>
        <p:nvSpPr>
          <p:cNvPr id="13" name="Фамилия  Имя Отчество…"/>
          <p:cNvSpPr txBox="1">
            <a:spLocks/>
          </p:cNvSpPr>
          <p:nvPr/>
        </p:nvSpPr>
        <p:spPr>
          <a:xfrm>
            <a:off x="7609870" y="5298831"/>
            <a:ext cx="4468258" cy="2766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836" tIns="47836" rIns="47836" bIns="47836">
            <a:normAutofit/>
          </a:bodyPr>
          <a:lstStyle>
            <a:lvl1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35560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71120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106680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1422400" algn="l" defTabSz="68917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hangingPunct="1"/>
            <a:r>
              <a:rPr lang="ru-RU" sz="1600" dirty="0" smtClean="0"/>
              <a:t>Ипатова Дарья</a:t>
            </a:r>
          </a:p>
          <a:p>
            <a:pPr hangingPunct="1"/>
            <a:r>
              <a:rPr lang="ru-RU" sz="1600" dirty="0" smtClean="0"/>
              <a:t>Начальник от дела розничных продаж и клиентского обслуживания</a:t>
            </a:r>
          </a:p>
          <a:p>
            <a:pPr hangingPunct="1"/>
            <a:endParaRPr lang="ru-RU" sz="1600" dirty="0" smtClean="0"/>
          </a:p>
          <a:p>
            <a:pPr hangingPunct="1"/>
            <a:r>
              <a:rPr lang="ru-RU" sz="1600" dirty="0" smtClean="0"/>
              <a:t>+7 (964) 626-05-79</a:t>
            </a:r>
          </a:p>
          <a:p>
            <a:pPr hangingPunct="1"/>
            <a:r>
              <a:rPr lang="ru-RU" sz="1600" dirty="0" smtClean="0"/>
              <a:t>+7 (495) 777-10-20 </a:t>
            </a:r>
          </a:p>
          <a:p>
            <a:pPr hangingPunct="1"/>
            <a:r>
              <a:rPr lang="ru-RU" sz="1600" dirty="0" smtClean="0"/>
              <a:t>(доб. (81) 7237)</a:t>
            </a:r>
          </a:p>
          <a:p>
            <a:pPr hangingPunct="1"/>
            <a:r>
              <a:rPr lang="en-US" sz="1600" dirty="0" smtClean="0"/>
              <a:t>ipatovadv@psbank.ru</a:t>
            </a:r>
            <a:endParaRPr lang="ru-RU" sz="1600" dirty="0">
              <a:solidFill>
                <a:schemeClr val="bg1"/>
              </a:solidFill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0829580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71385" y="386641"/>
            <a:ext cx="9653624" cy="40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Универсальный</a:t>
            </a:r>
            <a:r>
              <a:rPr lang="en-US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 с</a:t>
            </a:r>
            <a:r>
              <a:rPr lang="ru-RU" b="1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государственным </a:t>
            </a:r>
            <a:r>
              <a:rPr lang="ru-RU" b="1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участием</a:t>
            </a:r>
            <a:endParaRPr lang="ru-RU" b="1" dirty="0">
              <a:solidFill>
                <a:srgbClr val="2B2C8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8" y="1242716"/>
            <a:ext cx="11154799" cy="6031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8" y="8044398"/>
            <a:ext cx="1171188" cy="10961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92606" y="8276850"/>
            <a:ext cx="25244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cap="all" dirty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Опорный </a:t>
            </a:r>
            <a:r>
              <a:rPr lang="ru-RU" sz="1100" cap="all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</a:t>
            </a:r>
            <a:r>
              <a:rPr lang="ru-RU" sz="1100" dirty="0">
                <a:solidFill>
                  <a:srgbClr val="1E1E8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n-US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сопровождения крупных 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контрактов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63" y="8044398"/>
            <a:ext cx="1071690" cy="10142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99453" y="8302243"/>
            <a:ext cx="2082678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100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</a:t>
            </a:r>
            <a:r>
              <a:rPr lang="en-US" sz="1100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300</a:t>
            </a:r>
            <a:r>
              <a:rPr lang="ru-RU" sz="1100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ОФИСОВ 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продаж и обслуживания</a:t>
            </a:r>
          </a:p>
          <a:p>
            <a:pPr algn="l">
              <a:lnSpc>
                <a:spcPct val="90000"/>
              </a:lnSpc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клиентов по всей России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64" y="7925396"/>
            <a:ext cx="1133290" cy="1133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56214" y="8226067"/>
            <a:ext cx="25830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100" dirty="0" smtClean="0">
                <a:solidFill>
                  <a:srgbClr val="2B2C8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9000 БАНКОМАТОВ 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собственной сети </a:t>
            </a:r>
            <a:endParaRPr lang="en-US" sz="1100" b="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ru-RU" sz="11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банков-партнеров </a:t>
            </a:r>
          </a:p>
          <a:p>
            <a:pPr algn="l">
              <a:lnSpc>
                <a:spcPct val="90000"/>
              </a:lnSpc>
            </a:pP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1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Альфа-банк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1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1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sz="11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889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384" y="234578"/>
            <a:ext cx="10395907" cy="708668"/>
          </a:xfrm>
        </p:spPr>
        <p:txBody>
          <a:bodyPr/>
          <a:lstStyle/>
          <a:p>
            <a:r>
              <a:rPr lang="ru-RU" dirty="0"/>
              <a:t>Программы </a:t>
            </a:r>
            <a:r>
              <a:rPr lang="ru-RU" dirty="0" smtClean="0"/>
              <a:t>поддержки субъектов малого и среднего бизнеса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382" y="1194719"/>
            <a:ext cx="38459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УНИВЕРСАЛЬНАЯ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ЦБ РФ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382" y="5197215"/>
            <a:ext cx="8656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«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ИНВЕСТИЦИОННАЯ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» КОРПОРАЦИЯ МСП И ЦБ РФ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58268"/>
              </p:ext>
            </p:extLst>
          </p:nvPr>
        </p:nvGraphicFramePr>
        <p:xfrm>
          <a:off x="471382" y="1834698"/>
          <a:ext cx="9176709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320">
                  <a:extLst>
                    <a:ext uri="{9D8B030D-6E8A-4147-A177-3AD203B41FA5}">
                      <a16:colId xmlns:a16="http://schemas.microsoft.com/office/drawing/2014/main" xmlns="" val="1460668639"/>
                    </a:ext>
                  </a:extLst>
                </a:gridCol>
                <a:gridCol w="7635389">
                  <a:extLst>
                    <a:ext uri="{9D8B030D-6E8A-4147-A177-3AD203B41FA5}">
                      <a16:colId xmlns:a16="http://schemas.microsoft.com/office/drawing/2014/main" xmlns="" val="338163749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ДЛЯ КОГО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Субъекты МСП согласно Федерального закона от 24.07.2007 N 209-ФЗ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98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ЦЕЛИ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Пополнение оборотных средств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Segoe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841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СТАВКА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Для малых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15%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/ для средних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13,5%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7237537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ЛИМИТ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Для малых до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300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SegoeUI-Bold"/>
                        </a:rPr>
                        <a:t>млн.рублей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; для среднего бизнеса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SegoeUI-Bold"/>
                        </a:rPr>
                        <a:t>млрд.рублей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63182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ЛЬГОТНЫЙ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% 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1 год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35093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88022"/>
              </p:ext>
            </p:extLst>
          </p:nvPr>
        </p:nvGraphicFramePr>
        <p:xfrm>
          <a:off x="471381" y="5825388"/>
          <a:ext cx="917671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818">
                  <a:extLst>
                    <a:ext uri="{9D8B030D-6E8A-4147-A177-3AD203B41FA5}">
                      <a16:colId xmlns:a16="http://schemas.microsoft.com/office/drawing/2014/main" xmlns="" val="2237627027"/>
                    </a:ext>
                  </a:extLst>
                </a:gridCol>
                <a:gridCol w="7666892">
                  <a:extLst>
                    <a:ext uri="{9D8B030D-6E8A-4147-A177-3AD203B41FA5}">
                      <a16:colId xmlns:a16="http://schemas.microsoft.com/office/drawing/2014/main" xmlns="" val="423404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ДЛЯ КОГО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Субъекты МСП согласно Федерального закона от 24.07.2007 N 209-ФЗ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57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ЦЕЛИ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Увеличение объема инвестиций в развитие бизнеса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Segoe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0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СТАВКА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Для малых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15%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/ для средних -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13,5%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50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ЛИМИТ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2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SegoeUI-Bold"/>
                        </a:rPr>
                        <a:t>млрд.рублей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79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ЛЬГОТНЫЙ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% ПЕРИОД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-Bold"/>
                          <a:ea typeface="+mn-ea"/>
                          <a:cs typeface="+mn-cs"/>
                          <a:sym typeface="Verdana"/>
                        </a:rPr>
                        <a:t>3 года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-Bold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902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6523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384" y="234578"/>
            <a:ext cx="10395907" cy="708668"/>
          </a:xfrm>
        </p:spPr>
        <p:txBody>
          <a:bodyPr/>
          <a:lstStyle/>
          <a:p>
            <a:r>
              <a:rPr lang="ru-RU" dirty="0"/>
              <a:t>Программы </a:t>
            </a:r>
            <a:r>
              <a:rPr lang="ru-RU" dirty="0" smtClean="0"/>
              <a:t>поддержки субъектов малого и среднего бизнеса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10892"/>
              </p:ext>
            </p:extLst>
          </p:nvPr>
        </p:nvGraphicFramePr>
        <p:xfrm>
          <a:off x="471380" y="2019785"/>
          <a:ext cx="9176709" cy="2904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320">
                  <a:extLst>
                    <a:ext uri="{9D8B030D-6E8A-4147-A177-3AD203B41FA5}">
                      <a16:colId xmlns:a16="http://schemas.microsoft.com/office/drawing/2014/main" xmlns="" val="1460668639"/>
                    </a:ext>
                  </a:extLst>
                </a:gridCol>
                <a:gridCol w="7635389">
                  <a:extLst>
                    <a:ext uri="{9D8B030D-6E8A-4147-A177-3AD203B41FA5}">
                      <a16:colId xmlns:a16="http://schemas.microsoft.com/office/drawing/2014/main" xmlns="" val="3381637491"/>
                    </a:ext>
                  </a:extLst>
                </a:gridCol>
              </a:tblGrid>
              <a:tr h="58814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ДЛЯ КОГО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Субъекты МСП согласно Федерального закона от 24.07.2007 N 209-ФЗ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98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ЦЕЛИ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Пополнение оборотных средств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Segoe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841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СТАВКА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Для малых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15%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/ для средних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13,5%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7237537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ЛИМИТ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500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SegoeUI-Bold"/>
                        </a:rPr>
                        <a:t>тыс.рублей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500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SegoeUI-Bold"/>
                        </a:rPr>
                        <a:t>млн.рублей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63182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ЛЬГОТНЫЙ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% 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1,5 года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35093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4148" y="5231510"/>
            <a:ext cx="11322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Субсидии % ставки по кредитам субъектам МСП и проектам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импортозамещения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 Московской 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20720"/>
              </p:ext>
            </p:extLst>
          </p:nvPr>
        </p:nvGraphicFramePr>
        <p:xfrm>
          <a:off x="471380" y="6048524"/>
          <a:ext cx="917671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818">
                  <a:extLst>
                    <a:ext uri="{9D8B030D-6E8A-4147-A177-3AD203B41FA5}">
                      <a16:colId xmlns:a16="http://schemas.microsoft.com/office/drawing/2014/main" xmlns="" val="2237627027"/>
                    </a:ext>
                  </a:extLst>
                </a:gridCol>
                <a:gridCol w="7666892">
                  <a:extLst>
                    <a:ext uri="{9D8B030D-6E8A-4147-A177-3AD203B41FA5}">
                      <a16:colId xmlns:a16="http://schemas.microsoft.com/office/drawing/2014/main" xmlns="" val="4234049831"/>
                    </a:ext>
                  </a:extLst>
                </a:gridCol>
              </a:tblGrid>
              <a:tr h="58028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ДЛЯ КОГО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Субъекты МСП Московской области согласно Федерального закона от 24.07.2007 N 209-ФЗ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57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ЦЕЛИ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На развитие деятельности и проекты по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SegoeUI"/>
                        </a:rPr>
                        <a:t>импортозамещению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 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Segoe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0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СТАВКА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1/2 ключевой ставки ЦБ +1,5% 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11,5%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)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Segoe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50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ЛИМИТ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 до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100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SegoeUI"/>
                        </a:rPr>
                        <a:t>млн.рублей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SegoeUI"/>
                      </a:endParaRPr>
                    </a:p>
                    <a:p>
                      <a:pPr algn="l"/>
                      <a:endParaRPr lang="ru-RU" sz="1600" b="1" dirty="0">
                        <a:solidFill>
                          <a:schemeClr val="tx1"/>
                        </a:solidFill>
                        <a:latin typeface="Segoe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79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ЛЬГОТНЫЙ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% ПЕРИОД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2 года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, для отдаленных территорий - 3 года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902517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1380" y="1162348"/>
            <a:ext cx="10104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Программа Минэкономразвития совместно с АО «Корпорация «МСП» (Постановление Правительства РФ от 30.12.2018 № 1764)</a:t>
            </a:r>
          </a:p>
        </p:txBody>
      </p:sp>
    </p:spTree>
    <p:extLst>
      <p:ext uri="{BB962C8B-B14F-4D97-AF65-F5344CB8AC3E}">
        <p14:creationId xmlns:p14="http://schemas.microsoft.com/office/powerpoint/2010/main" val="24424830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71384" y="234578"/>
            <a:ext cx="10395907" cy="708668"/>
          </a:xfrm>
        </p:spPr>
        <p:txBody>
          <a:bodyPr/>
          <a:lstStyle/>
          <a:p>
            <a:r>
              <a:rPr lang="ru-RU" dirty="0"/>
              <a:t>Программы </a:t>
            </a:r>
            <a:r>
              <a:rPr lang="ru-RU" dirty="0" smtClean="0"/>
              <a:t>поддержки субъектов малого и среднего бизнеса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384" y="1407863"/>
            <a:ext cx="8168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Кредитные каникулы малому и среднему бизнесу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90897"/>
              </p:ext>
            </p:extLst>
          </p:nvPr>
        </p:nvGraphicFramePr>
        <p:xfrm>
          <a:off x="471383" y="2303367"/>
          <a:ext cx="11755785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946">
                  <a:extLst>
                    <a:ext uri="{9D8B030D-6E8A-4147-A177-3AD203B41FA5}">
                      <a16:colId xmlns:a16="http://schemas.microsoft.com/office/drawing/2014/main" xmlns="" val="620987241"/>
                    </a:ext>
                  </a:extLst>
                </a:gridCol>
                <a:gridCol w="10304839">
                  <a:extLst>
                    <a:ext uri="{9D8B030D-6E8A-4147-A177-3AD203B41FA5}">
                      <a16:colId xmlns:a16="http://schemas.microsoft.com/office/drawing/2014/main" xmlns="" val="575746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ДЛЯ КОГО</a:t>
                      </a:r>
                    </a:p>
                    <a:p>
                      <a:pPr algn="l"/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Субъекты МСП из перечня отраслей по Постановлению Правительства РФ от 10.03.2022 № 337</a:t>
                      </a: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 (более 70 кодов ОКВЭД)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708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УСЛОВИЯ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1. Снижение дохода за последний месяц на 30% по сравнению со среднемесячным доходом в 2021 году</a:t>
                      </a: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2. Отсутствие действующих отсрочек по кредиту</a:t>
                      </a: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3. Кредитный договор оформлен до 1 марта 2022 г.</a:t>
                      </a: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20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СРОКИ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Оформить можно до </a:t>
                      </a: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30 сентября 2022г.</a:t>
                      </a: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54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ОТСРОЧКА</a:t>
                      </a:r>
                    </a:p>
                    <a:p>
                      <a:pPr algn="l"/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До </a:t>
                      </a: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6 месяцев</a:t>
                      </a: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Предоставление кредитных каникул - отсрочка платежей по процентам и основному долгу.</a:t>
                      </a:r>
                    </a:p>
                    <a:p>
                      <a:pPr marL="0" marR="0" indent="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68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684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Банковские гарантии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63" t="10449" r="1157" b="78066"/>
          <a:stretch/>
        </p:blipFill>
        <p:spPr>
          <a:xfrm>
            <a:off x="292741" y="1289231"/>
            <a:ext cx="12210191" cy="804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86" t="13821" r="82200" b="23138"/>
          <a:stretch/>
        </p:blipFill>
        <p:spPr>
          <a:xfrm>
            <a:off x="519954" y="2340141"/>
            <a:ext cx="2500416" cy="5911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086" r="12463"/>
          <a:stretch/>
        </p:blipFill>
        <p:spPr>
          <a:xfrm>
            <a:off x="3247583" y="2093495"/>
            <a:ext cx="9604131" cy="64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606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 кредиты для малого бизнеса/Принятие решения в течении 1 рабочего дня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382" y="1055247"/>
            <a:ext cx="9158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«Без Бумаг ОБОРОТНЫЙ» / Всего по двум документам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424" y="5938241"/>
            <a:ext cx="8656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UI-Bold"/>
              </a:rPr>
              <a:t>       «Без бумаг КОНТРАКТНЫЙ» / Всего по 1 документу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1137"/>
              </p:ext>
            </p:extLst>
          </p:nvPr>
        </p:nvGraphicFramePr>
        <p:xfrm>
          <a:off x="452954" y="1936689"/>
          <a:ext cx="9176709" cy="3715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320">
                  <a:extLst>
                    <a:ext uri="{9D8B030D-6E8A-4147-A177-3AD203B41FA5}">
                      <a16:colId xmlns:a16="http://schemas.microsoft.com/office/drawing/2014/main" xmlns="" val="1460668639"/>
                    </a:ext>
                  </a:extLst>
                </a:gridCol>
                <a:gridCol w="7635389">
                  <a:extLst>
                    <a:ext uri="{9D8B030D-6E8A-4147-A177-3AD203B41FA5}">
                      <a16:colId xmlns:a16="http://schemas.microsoft.com/office/drawing/2014/main" xmlns="" val="338163749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ДЛЯ КОГО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Субъекты МСП согласно Федерального закона от 24.07.2007 N 209-ФЗ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98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ЦЕЛИ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На любые бизнес цели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841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СТАВКА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Индивидуальная,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 в зависимости от рейтинга клиента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7237537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СУММА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, 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До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10 000 000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63182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КРЕДИТА, МЕС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4308118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КОМИССИИ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Отсутствуют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21147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ОТ КЛИЕНТА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Без поручительства/ без залога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5697860"/>
                  </a:ext>
                </a:extLst>
              </a:tr>
              <a:tr h="45062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ДОСРОЧНОЕ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ПОГАШЕНИЕ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Без ограничений полное досрочное погашение, комиссия не взимается.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Частичное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досрочное погашение не предусмотрено.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0369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75761"/>
              </p:ext>
            </p:extLst>
          </p:nvPr>
        </p:nvGraphicFramePr>
        <p:xfrm>
          <a:off x="452954" y="6529754"/>
          <a:ext cx="9176710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818">
                  <a:extLst>
                    <a:ext uri="{9D8B030D-6E8A-4147-A177-3AD203B41FA5}">
                      <a16:colId xmlns:a16="http://schemas.microsoft.com/office/drawing/2014/main" xmlns="" val="2237627027"/>
                    </a:ext>
                  </a:extLst>
                </a:gridCol>
                <a:gridCol w="7666892">
                  <a:extLst>
                    <a:ext uri="{9D8B030D-6E8A-4147-A177-3AD203B41FA5}">
                      <a16:colId xmlns:a16="http://schemas.microsoft.com/office/drawing/2014/main" xmlns="" val="4234049831"/>
                    </a:ext>
                  </a:extLst>
                </a:gridCol>
              </a:tblGrid>
              <a:tr h="31473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ЦЕЛИ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На исполнение государственных контрактов 44-ФЗ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574465"/>
                  </a:ext>
                </a:extLst>
              </a:tr>
              <a:tr h="31473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СУММА, РУБ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До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10 000 000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Segoe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09022"/>
                  </a:ext>
                </a:extLst>
              </a:tr>
              <a:tr h="4291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СРОК</a:t>
                      </a:r>
                      <a:r>
                        <a:rPr lang="ru-RU" sz="1200" baseline="0" dirty="0" smtClean="0"/>
                        <a:t> КРЕДИТА, МЕС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26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5062751"/>
                  </a:ext>
                </a:extLst>
              </a:tr>
              <a:tr h="54363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КОМИССИЯ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За организацию кредитной линии 1% от суммы лимита (оплачивается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 из собственных средств до открытия линии)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793297"/>
                  </a:ext>
                </a:extLst>
              </a:tr>
              <a:tr h="4291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ОТ КЛИЕНТА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Без залога 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поручительства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102116"/>
                  </a:ext>
                </a:extLst>
              </a:tr>
              <a:tr h="4291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ДОСРОЧНОЕ</a:t>
                      </a:r>
                      <a:r>
                        <a:rPr lang="ru-RU" sz="1200" baseline="0" dirty="0" smtClean="0"/>
                        <a:t> ПОГАШЕНИЕ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Без ограничений, комиссия не взимается.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6371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8517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062" y="234578"/>
            <a:ext cx="10023229" cy="708668"/>
          </a:xfrm>
        </p:spPr>
        <p:txBody>
          <a:bodyPr/>
          <a:lstStyle/>
          <a:p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>Программы поддержки для частных лиц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7153" y="1062350"/>
            <a:ext cx="7522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2FF">
                    <a:lumMod val="75000"/>
                  </a:srgbClr>
                </a:solidFill>
                <a:effectLst/>
                <a:uLnTx/>
                <a:uFillTx/>
                <a:latin typeface="SegoeUI-Bold"/>
                <a:ea typeface="Verdana"/>
                <a:cs typeface="Verdana"/>
                <a:sym typeface="Verdana"/>
              </a:rPr>
              <a:t>Программы потребительского кредитования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A2FF">
                  <a:lumMod val="75000"/>
                </a:srgbClr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2690" y="4586349"/>
            <a:ext cx="7687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00A2FF">
                    <a:lumMod val="75000"/>
                  </a:srgbClr>
                </a:solidFill>
                <a:latin typeface="SegoeUI-Bold"/>
                <a:ea typeface="Verdana"/>
                <a:cs typeface="Verdana"/>
              </a:rPr>
              <a:t>Ипотека с господдержкой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A2FF">
                  <a:lumMod val="75000"/>
                </a:srgbClr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844062" y="5556739"/>
          <a:ext cx="11195201" cy="2350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54">
                  <a:extLst>
                    <a:ext uri="{9D8B030D-6E8A-4147-A177-3AD203B41FA5}">
                      <a16:colId xmlns:a16="http://schemas.microsoft.com/office/drawing/2014/main" xmlns="" val="2237627027"/>
                    </a:ext>
                  </a:extLst>
                </a:gridCol>
                <a:gridCol w="1693113">
                  <a:extLst>
                    <a:ext uri="{9D8B030D-6E8A-4147-A177-3AD203B41FA5}">
                      <a16:colId xmlns:a16="http://schemas.microsoft.com/office/drawing/2014/main" xmlns="" val="4234049831"/>
                    </a:ext>
                  </a:extLst>
                </a:gridCol>
                <a:gridCol w="2207378">
                  <a:extLst>
                    <a:ext uri="{9D8B030D-6E8A-4147-A177-3AD203B41FA5}">
                      <a16:colId xmlns:a16="http://schemas.microsoft.com/office/drawing/2014/main" xmlns="" val="127704552"/>
                    </a:ext>
                  </a:extLst>
                </a:gridCol>
                <a:gridCol w="2207378">
                  <a:extLst>
                    <a:ext uri="{9D8B030D-6E8A-4147-A177-3AD203B41FA5}">
                      <a16:colId xmlns:a16="http://schemas.microsoft.com/office/drawing/2014/main" xmlns="" val="454951691"/>
                    </a:ext>
                  </a:extLst>
                </a:gridCol>
                <a:gridCol w="2207378">
                  <a:extLst>
                    <a:ext uri="{9D8B030D-6E8A-4147-A177-3AD203B41FA5}">
                      <a16:colId xmlns:a16="http://schemas.microsoft.com/office/drawing/2014/main" xmlns="" val="2322166452"/>
                    </a:ext>
                  </a:extLst>
                </a:gridCol>
              </a:tblGrid>
              <a:tr h="5045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Наименование программы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%% ставка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</a:t>
                      </a:r>
                      <a:r>
                        <a:rPr lang="en-US" sz="16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</a:t>
                      </a:r>
                      <a:endParaRPr lang="ru-RU" sz="1600" b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</a:t>
                      </a:r>
                      <a:r>
                        <a:rPr lang="en-US" sz="16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СУММА</a:t>
                      </a:r>
                      <a:endParaRPr lang="ru-RU" sz="1600" b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SegoeUI"/>
                        <a:ea typeface="+mn-ea"/>
                        <a:cs typeface="+mn-cs"/>
                        <a:sym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MIN</a:t>
                      </a: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UI"/>
                          <a:ea typeface="+mn-ea"/>
                          <a:cs typeface="+mn-cs"/>
                          <a:sym typeface="Verdana"/>
                        </a:rPr>
                        <a:t> Первоначальный взнос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574465"/>
                  </a:ext>
                </a:extLst>
              </a:tr>
              <a:tr h="50930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ГОСПРОГРАММА</a:t>
                      </a:r>
                      <a:r>
                        <a:rPr lang="ru-RU" sz="1200" b="0" baseline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  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"/>
                        </a:rPr>
                        <a:t>5,85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30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3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SegoeUI"/>
                        </a:rPr>
                        <a:t>млн.руб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Segoe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15% от суммы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09022"/>
                  </a:ext>
                </a:extLst>
              </a:tr>
              <a:tr h="50930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СЕМЕЙНАЯ</a:t>
                      </a:r>
                      <a:r>
                        <a:rPr lang="ru-RU" sz="1200" b="0" baseline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 ИПОТЕКА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"/>
                        </a:rPr>
                        <a:t>4,39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%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30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12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SegoeUI-Bold"/>
                        </a:rPr>
                        <a:t>млн.руб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15% от суммы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5062751"/>
                  </a:ext>
                </a:extLst>
              </a:tr>
              <a:tr h="50930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ВОЕННАЯ</a:t>
                      </a:r>
                      <a:r>
                        <a:rPr lang="ru-RU" sz="1200" b="0" baseline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 ИПОТЕКА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5,85%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25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3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SegoeUI-Bold"/>
                        </a:rPr>
                        <a:t>млн.руб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SegoeUI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UI-Bold"/>
                        </a:rPr>
                        <a:t>15% от суммы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79329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20970" y="1881553"/>
          <a:ext cx="11318296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3538">
                  <a:extLst>
                    <a:ext uri="{9D8B030D-6E8A-4147-A177-3AD203B41FA5}">
                      <a16:colId xmlns:a16="http://schemas.microsoft.com/office/drawing/2014/main" xmlns="" val="2630469643"/>
                    </a:ext>
                  </a:extLst>
                </a:gridCol>
                <a:gridCol w="3883745">
                  <a:extLst>
                    <a:ext uri="{9D8B030D-6E8A-4147-A177-3AD203B41FA5}">
                      <a16:colId xmlns:a16="http://schemas.microsoft.com/office/drawing/2014/main" xmlns="" val="2329131457"/>
                    </a:ext>
                  </a:extLst>
                </a:gridCol>
                <a:gridCol w="2682710">
                  <a:extLst>
                    <a:ext uri="{9D8B030D-6E8A-4147-A177-3AD203B41FA5}">
                      <a16:colId xmlns:a16="http://schemas.microsoft.com/office/drawing/2014/main" xmlns="" val="1287548225"/>
                    </a:ext>
                  </a:extLst>
                </a:gridCol>
                <a:gridCol w="1938303">
                  <a:extLst>
                    <a:ext uri="{9D8B030D-6E8A-4147-A177-3AD203B41FA5}">
                      <a16:colId xmlns:a16="http://schemas.microsoft.com/office/drawing/2014/main" xmlns="" val="4273941428"/>
                    </a:ext>
                  </a:extLst>
                </a:gridCol>
              </a:tblGrid>
              <a:tr h="5030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%% ставки с/без страхования</a:t>
                      </a:r>
                    </a:p>
                    <a:p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</a:t>
                      </a:r>
                      <a:r>
                        <a:rPr lang="en-US" sz="16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</a:t>
                      </a:r>
                      <a:endParaRPr lang="ru-RU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</a:t>
                      </a:r>
                      <a:r>
                        <a:rPr lang="en-US" sz="16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СУММА</a:t>
                      </a:r>
                      <a:endParaRPr lang="ru-RU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9730681"/>
                  </a:ext>
                </a:extLst>
              </a:tr>
              <a:tr h="29121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ГОССЛУЖАЩИЕ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16,9/32,9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лет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</a:t>
                      </a:r>
                      <a:r>
                        <a:rPr lang="ru-RU" sz="16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448143"/>
                  </a:ext>
                </a:extLst>
              </a:tr>
              <a:tr h="29121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UI"/>
                        </a:rPr>
                        <a:t>ОПК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13,9/23,9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5635790"/>
                  </a:ext>
                </a:extLst>
              </a:tr>
              <a:tr h="926590">
                <a:tc gridSpan="4"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В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рамках программы лояльности к благонадежным заемщикам банк гарантирует снижение процентной ставки по кредиту на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%, каждый год на 1% (при условии оформления финансовой защиты и отсутствии просроченных платежей по кредиту).</a:t>
                      </a:r>
                    </a:p>
                    <a:p>
                      <a:pPr algn="just"/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439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1852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384" y="234578"/>
            <a:ext cx="10395907" cy="708668"/>
          </a:xfrm>
        </p:spPr>
        <p:txBody>
          <a:bodyPr/>
          <a:lstStyle/>
          <a:p>
            <a:r>
              <a:rPr lang="ru-RU" dirty="0"/>
              <a:t>Программы </a:t>
            </a:r>
            <a:r>
              <a:rPr lang="ru-RU" dirty="0" smtClean="0"/>
              <a:t>поддержки для частных лиц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268" y="1074748"/>
            <a:ext cx="11005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2FF">
                    <a:lumMod val="75000"/>
                  </a:srgbClr>
                </a:solidFill>
                <a:effectLst/>
                <a:uLnTx/>
                <a:uFillTx/>
                <a:latin typeface="SegoeUI-Bold"/>
                <a:ea typeface="Verdana"/>
                <a:cs typeface="Verdana"/>
                <a:sym typeface="Verdana"/>
              </a:rPr>
              <a:t>Программа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A2FF">
                    <a:lumMod val="75000"/>
                  </a:srgbClr>
                </a:solidFill>
                <a:effectLst/>
                <a:uLnTx/>
                <a:uFillTx/>
                <a:latin typeface="SegoeUI-Bold"/>
                <a:ea typeface="Verdana"/>
                <a:cs typeface="Verdana"/>
                <a:sym typeface="Verdana"/>
              </a:rPr>
              <a:t> реструктуризации  потребительских и ипотечных кредитов в рамках мер по поддержке заемщиков в условиях санкций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A2FF">
                  <a:lumMod val="75000"/>
                </a:srgbClr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38268" y="1914136"/>
          <a:ext cx="11925937" cy="3195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5747">
                  <a:extLst>
                    <a:ext uri="{9D8B030D-6E8A-4147-A177-3AD203B41FA5}">
                      <a16:colId xmlns:a16="http://schemas.microsoft.com/office/drawing/2014/main" xmlns="" val="2237627027"/>
                    </a:ext>
                  </a:extLst>
                </a:gridCol>
                <a:gridCol w="8990190">
                  <a:extLst>
                    <a:ext uri="{9D8B030D-6E8A-4147-A177-3AD203B41FA5}">
                      <a16:colId xmlns:a16="http://schemas.microsoft.com/office/drawing/2014/main" xmlns="" val="4234049831"/>
                    </a:ext>
                  </a:extLst>
                </a:gridCol>
              </a:tblGrid>
              <a:tr h="54815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ДЛЯ КОГО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Verdana"/>
                        </a:rPr>
                        <a:t>Для всех программ потребительского ( в </a:t>
                      </a:r>
                      <a:r>
                        <a:rPr lang="ru-RU" sz="16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Verdana"/>
                        </a:rPr>
                        <a:t>т.ч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Verdana"/>
                        </a:rPr>
                        <a:t>. </a:t>
                      </a:r>
                      <a:r>
                        <a:rPr lang="ru-RU" sz="16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Verdana"/>
                        </a:rPr>
                        <a:t>Турбоденьги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Verdana"/>
                        </a:rPr>
                        <a:t>, автокредиты) и ипотечного кредитования, в </a:t>
                      </a:r>
                      <a:r>
                        <a:rPr lang="ru-RU" sz="16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Verdana"/>
                        </a:rPr>
                        <a:t>т.ч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Verdana"/>
                        </a:rPr>
                        <a:t>. Военная ипотека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574465"/>
                  </a:ext>
                </a:extLst>
              </a:tr>
              <a:tr h="31735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СРОК ПОДАЧИ ТРЕБОВАНИЯ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30.09.2022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09022"/>
                  </a:ext>
                </a:extLst>
              </a:tr>
              <a:tr h="43275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ПРОДОЛЖИТЕЛЬНОСТЬ</a:t>
                      </a:r>
                      <a:r>
                        <a:rPr lang="ru-RU" sz="1200" b="0" baseline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 ЛЬГОТНОГО ПЕРИОДА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1-6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Месяцев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(на выбор Заявителя)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5062751"/>
                  </a:ext>
                </a:extLst>
              </a:tr>
              <a:tr h="43275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ОГРАНИЧЕНИЕ ПО СУММЕ КРЕДИТА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Отсутствует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793297"/>
                  </a:ext>
                </a:extLst>
              </a:tr>
              <a:tr h="1366464"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ПРИЧИНА ПРЕДОСТАВЛЕНИЯ РЕСТРУКТУРИЗАЦИИ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Заболевание заемщика,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требующее длительного лечения и реабилитации/смерть заемщика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Отпуск без сохранения дохода, сокращение уровня оплаты труда заемщика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Сокращение, увольнение заемщика в связи с ухудшением условий деятельности работодателя, вызванными недружественными действиями иностранных государств и международных организаций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Снижение/потеря дохода заемщика, являющегося ИП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902517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39377" y="6008271"/>
          <a:ext cx="11723717" cy="3404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9046">
                  <a:extLst>
                    <a:ext uri="{9D8B030D-6E8A-4147-A177-3AD203B41FA5}">
                      <a16:colId xmlns:a16="http://schemas.microsoft.com/office/drawing/2014/main" xmlns="" val="2784196928"/>
                    </a:ext>
                  </a:extLst>
                </a:gridCol>
                <a:gridCol w="8564671">
                  <a:extLst>
                    <a:ext uri="{9D8B030D-6E8A-4147-A177-3AD203B41FA5}">
                      <a16:colId xmlns:a16="http://schemas.microsoft.com/office/drawing/2014/main" xmlns="" val="1803635802"/>
                    </a:ext>
                  </a:extLst>
                </a:gridCol>
              </a:tblGrid>
              <a:tr h="811238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ДЛЯ КОГО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Военнослужащие</a:t>
                      </a:r>
                      <a:r>
                        <a:rPr lang="ru-RU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структуры Министерства обороны и Федеральной службы войск национальной гвардии, при наличии просроченной задолженности с 01.02.2022 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08541"/>
                  </a:ext>
                </a:extLst>
              </a:tr>
              <a:tr h="8718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СРОК ПРЕДОСТАВЛЕНИЯ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Банк</a:t>
                      </a:r>
                      <a:r>
                        <a:rPr lang="ru-RU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осуществляет на регулярной основе мониторинг наличия просроченной задолженности в период проведения операции на Украине, реструктуризация предоставляется в автоматическом режиме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430027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ПРОДОЛЖИТЕЛЬНОСТЬ</a:t>
                      </a:r>
                      <a:r>
                        <a:rPr lang="ru-RU" sz="1200" b="0" baseline="0" dirty="0" smtClean="0">
                          <a:solidFill>
                            <a:srgbClr val="020202"/>
                          </a:solidFill>
                          <a:latin typeface="SegoeUI"/>
                        </a:rPr>
                        <a:t> ЛЬГОТНОГО ПЕРИОДА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месяца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423941"/>
                  </a:ext>
                </a:extLst>
              </a:tr>
              <a:tr h="36555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ОГРАНИЧЕНИЕ ПО СУММЕ КРЕДИТА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Отсутствует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620341"/>
                  </a:ext>
                </a:extLst>
              </a:tr>
              <a:tr h="871865"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ПРИЧИНА ПРЕДОСТАВЛЕНИЯ РЕСТРУКТУРИЗАЦИИ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Выход на просрочку в виду отсутствия доступа к банковским операциям и возможности обратиться в банк для реструктуризации долга по обстоятельствам, независящим от заемщика.</a:t>
                      </a:r>
                      <a:endParaRPr lang="ru-R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667609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9981" y="5300385"/>
            <a:ext cx="11339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ru-RU" sz="2000" dirty="0" smtClean="0">
                <a:solidFill>
                  <a:srgbClr val="00A2FF">
                    <a:lumMod val="75000"/>
                  </a:srgbClr>
                </a:solidFill>
                <a:latin typeface="SegoeUI-Bold"/>
              </a:rPr>
              <a:t>Специальная программа реструктуризации для военных</a:t>
            </a:r>
          </a:p>
          <a:p>
            <a:pPr lvl="0" algn="l">
              <a:defRPr/>
            </a:pPr>
            <a:endParaRPr lang="ru-RU" sz="2000" dirty="0">
              <a:solidFill>
                <a:srgbClr val="00A2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454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915" tIns="47915" rIns="47915" bIns="47915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915" tIns="47915" rIns="47915" bIns="47915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915" tIns="47915" rIns="47915" bIns="47915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915" tIns="47915" rIns="47915" bIns="47915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f6983c-7662-436e-97d6-1eb771896459">R3ETPUSFHFMV-14-1042</_dlc_DocId>
    <_dlc_DocIdUrl xmlns="83f6983c-7662-436e-97d6-1eb771896459">
      <Url>http://probank/_layouts/DocIdRedir.aspx?ID=R3ETPUSFHFMV-14-1042</Url>
      <Description>R3ETPUSFHFMV-14-1042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C9A75EC46817499DE2669DDC006347" ma:contentTypeVersion="1" ma:contentTypeDescription="Создание документа." ma:contentTypeScope="" ma:versionID="73a0e448fe90891d8b17fef0234ea22d">
  <xsd:schema xmlns:xsd="http://www.w3.org/2001/XMLSchema" xmlns:xs="http://www.w3.org/2001/XMLSchema" xmlns:p="http://schemas.microsoft.com/office/2006/metadata/properties" xmlns:ns2="83f6983c-7662-436e-97d6-1eb771896459" targetNamespace="http://schemas.microsoft.com/office/2006/metadata/properties" ma:root="true" ma:fieldsID="0c59424fa24619cc0ec7f9ec4c21e618" ns2:_="">
    <xsd:import namespace="83f6983c-7662-436e-97d6-1eb7718964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6983c-7662-436e-97d6-1eb7718964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FA734-F6B4-4CB3-A350-11D9AC58616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6871CF3-EF25-479F-B4DC-81A1527F3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2A8A50-68F3-4EE9-9BDC-9A9869517DD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3f6983c-7662-436e-97d6-1eb77189645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A59BCBA-4FBC-4F68-930E-764A80EE1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6983c-7662-436e-97d6-1eb771896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25444</TotalTime>
  <Words>897</Words>
  <Application>Microsoft Office PowerPoint</Application>
  <PresentationFormat>Произвольный</PresentationFormat>
  <Paragraphs>201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Helvetica Neue Medium</vt:lpstr>
      <vt:lpstr>Helvetica Neue Thin</vt:lpstr>
      <vt:lpstr>Segoe UI</vt:lpstr>
      <vt:lpstr>Segoe UI Emoji</vt:lpstr>
      <vt:lpstr>SegoeUI</vt:lpstr>
      <vt:lpstr>SegoeUI-Bold</vt:lpstr>
      <vt:lpstr>Verdana</vt:lpstr>
      <vt:lpstr>White</vt:lpstr>
      <vt:lpstr>БАНК ДЛЯ БИЗНЕСА  Антикризисные меры поддержки</vt:lpstr>
      <vt:lpstr>Универсальный банк с государственным участием</vt:lpstr>
      <vt:lpstr>Программы поддержки субъектов малого и среднего бизнеса</vt:lpstr>
      <vt:lpstr>Программы поддержки субъектов малого и среднего бизнеса</vt:lpstr>
      <vt:lpstr>Программы поддержки субъектов малого и среднего бизнеса</vt:lpstr>
      <vt:lpstr>Банковские гарантии</vt:lpstr>
      <vt:lpstr>Онлайн кредиты для малого бизнеса/Принятие решения в течении 1 рабочего дня </vt:lpstr>
      <vt:lpstr>          Программы поддержки для частных лиц</vt:lpstr>
      <vt:lpstr>Программы поддержки для частных лиц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процесса взаимодействия с ДЭБиИ по факторингу</dc:title>
  <dc:creator>Kokhonova Antonina Ivanovna</dc:creator>
  <cp:lastModifiedBy>user</cp:lastModifiedBy>
  <cp:revision>377</cp:revision>
  <cp:lastPrinted>2022-03-18T14:43:24Z</cp:lastPrinted>
  <dcterms:modified xsi:type="dcterms:W3CDTF">2022-03-23T05:58:31Z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0x01010014C9A75EC46817499DE2669DDC006347</vt:lpwstr>
  </property>
  <property fmtid="{D5CDD505-2E9C-101B-9397-08002B2CF9AE}" pid="3" name="_dlc_DocIdItemGuid">
    <vt:lpwstr>4f90f249-caab-4b42-b04d-e174fc6bb3ba</vt:lpwstr>
  </property>
</Properties>
</file>